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262" r:id="rId3"/>
    <p:sldId id="264" r:id="rId4"/>
    <p:sldId id="263" r:id="rId5"/>
    <p:sldId id="266" r:id="rId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52EBC4-442E-43D6-938F-D044BE91B9A9}" v="68" dt="2021-12-12T19:49:31.0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1910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5F3CD061-6A68-49B4-AEA7-D88822C00C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it-IT"/>
              <a:t>dd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97E9638-2DAF-49B1-80C0-E2C1470C4B3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E0405D-CED5-4B80-B28C-5CCC34AA5399}" type="datetimeFigureOut">
              <a:rPr lang="it-IT" smtClean="0"/>
              <a:t>13/12/2021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BB36229-88FE-49B9-9C26-1B8537EB17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/>
              <a:t>Emanuele Mikhaeil , 944427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AB434E8-9055-4181-B6B3-E34451EB16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D5BDE-E10D-4365-8658-04E24272FE9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3535111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it-IT"/>
              <a:t>dd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8220FA-9266-4531-B8DC-943947792C5B}" type="datetimeFigureOut">
              <a:rPr lang="it-IT" smtClean="0"/>
              <a:t>13/12/2021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/>
              <a:t>Emanuele Mikhaeil , 944427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77F0D-1703-43FD-BF70-1D5A87213BB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3126735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it-IT"/>
              <a:t>Emanuele Mikhaeil , 944427</a:t>
            </a:r>
          </a:p>
        </p:txBody>
      </p:sp>
    </p:spTree>
    <p:extLst>
      <p:ext uri="{BB962C8B-B14F-4D97-AF65-F5344CB8AC3E}">
        <p14:creationId xmlns:p14="http://schemas.microsoft.com/office/powerpoint/2010/main" val="2123154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21579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Emanuele Mikhaeil 944427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4149725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00" b="1" dirty="0"/>
          </a:p>
        </p:txBody>
      </p:sp>
      <p:sp>
        <p:nvSpPr>
          <p:cNvPr id="132" name="Titolo 1"/>
          <p:cNvSpPr txBox="1">
            <a:spLocks/>
          </p:cNvSpPr>
          <p:nvPr/>
        </p:nvSpPr>
        <p:spPr>
          <a:xfrm>
            <a:off x="628834" y="3983038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DBEC755-5EF1-4251-B5BA-288789663278}"/>
              </a:ext>
            </a:extLst>
          </p:cNvPr>
          <p:cNvSpPr/>
          <p:nvPr/>
        </p:nvSpPr>
        <p:spPr>
          <a:xfrm>
            <a:off x="0" y="4149725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prstClr val="white"/>
                </a:solidFill>
              </a:rPr>
              <a:t>Serious games for learning and education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Simone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Censuales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Yuvasree Sudarsanan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Yiheng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Liang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Faustine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Faccin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Emanuele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Mikhaeil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Walter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Catalfamo</a:t>
            </a:r>
            <a:endParaRPr lang="it-IT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1CA8F5-C475-497B-B18F-6C12FC626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75" y="139165"/>
            <a:ext cx="8597190" cy="853055"/>
          </a:xfrm>
        </p:spPr>
        <p:txBody>
          <a:bodyPr/>
          <a:lstStyle/>
          <a:p>
            <a:r>
              <a:rPr lang="it-IT" dirty="0"/>
              <a:t>Filtering </a:t>
            </a:r>
            <a:r>
              <a:rPr lang="it-IT" dirty="0" err="1"/>
              <a:t>serious</a:t>
            </a:r>
            <a:r>
              <a:rPr lang="it-IT" dirty="0"/>
              <a:t> games from Google Play Store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4AB8C7F-AB3F-4CE8-821E-4D508351A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8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Google-Playstore.csv Dataset from Kaggle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detailed dataset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Primary key of the database is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appId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the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google-play-scraper library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973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BD1B5-F26C-45D8-8BC1-4F5FD0990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982F5-DF34-4154-9EB5-EDB2C8159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Filtering Application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4E511919-D9CF-4875-A6FA-D9FAE53692C2}"/>
              </a:ext>
            </a:extLst>
          </p:cNvPr>
          <p:cNvSpPr/>
          <p:nvPr/>
        </p:nvSpPr>
        <p:spPr>
          <a:xfrm>
            <a:off x="4225772" y="2222090"/>
            <a:ext cx="393291" cy="4326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CE008B2-665A-470E-8467-9DAF049921A5}"/>
              </a:ext>
            </a:extLst>
          </p:cNvPr>
          <p:cNvCxnSpPr>
            <a:cxnSpLocks/>
          </p:cNvCxnSpPr>
          <p:nvPr/>
        </p:nvCxnSpPr>
        <p:spPr>
          <a:xfrm>
            <a:off x="1509252" y="2222090"/>
            <a:ext cx="59337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Arrow: Down 9">
            <a:extLst>
              <a:ext uri="{FF2B5EF4-FFF2-40B4-BE49-F238E27FC236}">
                <a16:creationId xmlns:a16="http://schemas.microsoft.com/office/drawing/2014/main" id="{D9666CA9-22CD-422A-8434-2E6941784FCE}"/>
              </a:ext>
            </a:extLst>
          </p:cNvPr>
          <p:cNvSpPr/>
          <p:nvPr/>
        </p:nvSpPr>
        <p:spPr>
          <a:xfrm>
            <a:off x="7138937" y="2222090"/>
            <a:ext cx="393291" cy="4326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47A0119E-37F5-4A36-A270-4F70589DC1FA}"/>
              </a:ext>
            </a:extLst>
          </p:cNvPr>
          <p:cNvSpPr/>
          <p:nvPr/>
        </p:nvSpPr>
        <p:spPr>
          <a:xfrm>
            <a:off x="1415126" y="2222090"/>
            <a:ext cx="393291" cy="4326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6A28E9-45F2-4514-ADCF-7BE29A3859BD}"/>
              </a:ext>
            </a:extLst>
          </p:cNvPr>
          <p:cNvSpPr txBox="1"/>
          <p:nvPr/>
        </p:nvSpPr>
        <p:spPr>
          <a:xfrm>
            <a:off x="176981" y="2765139"/>
            <a:ext cx="29595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Educational Category</a:t>
            </a:r>
          </a:p>
          <a:p>
            <a:pPr algn="ctr"/>
            <a:endParaRPr lang="en-US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semantically related to education and children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3CA807-DC2C-4393-8659-C0541FA55CB8}"/>
              </a:ext>
            </a:extLst>
          </p:cNvPr>
          <p:cNvSpPr txBox="1"/>
          <p:nvPr/>
        </p:nvSpPr>
        <p:spPr>
          <a:xfrm>
            <a:off x="3136490" y="2746936"/>
            <a:ext cx="2438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Rating</a:t>
            </a:r>
          </a:p>
          <a:p>
            <a:pPr algn="ctr"/>
            <a:endParaRPr lang="en-US" sz="18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average of good applications is above 4.0</a:t>
            </a:r>
            <a:endParaRPr lang="en-US" sz="1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683768-CAD8-48C4-AF99-AEB47C888B21}"/>
              </a:ext>
            </a:extLst>
          </p:cNvPr>
          <p:cNvSpPr txBox="1"/>
          <p:nvPr/>
        </p:nvSpPr>
        <p:spPr>
          <a:xfrm>
            <a:off x="6096000" y="2746936"/>
            <a:ext cx="28710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R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ating </a:t>
            </a: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ounts</a:t>
            </a:r>
          </a:p>
          <a:p>
            <a:pPr algn="ctr"/>
            <a:endParaRPr lang="en-US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/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According to number of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application in the final dataset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2ADB24-B0C3-48BE-BC0F-F02A048DC69A}"/>
              </a:ext>
            </a:extLst>
          </p:cNvPr>
          <p:cNvCxnSpPr>
            <a:cxnSpLocks/>
          </p:cNvCxnSpPr>
          <p:nvPr/>
        </p:nvCxnSpPr>
        <p:spPr>
          <a:xfrm>
            <a:off x="4451914" y="3076172"/>
            <a:ext cx="0" cy="2709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B4F293B-0606-432C-B5B4-ED81B3A12132}"/>
              </a:ext>
            </a:extLst>
          </p:cNvPr>
          <p:cNvCxnSpPr>
            <a:cxnSpLocks/>
          </p:cNvCxnSpPr>
          <p:nvPr/>
        </p:nvCxnSpPr>
        <p:spPr>
          <a:xfrm>
            <a:off x="7416339" y="3133441"/>
            <a:ext cx="0" cy="2709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330B21F-C9DE-494B-BDB3-44A9EDB52DA1}"/>
              </a:ext>
            </a:extLst>
          </p:cNvPr>
          <p:cNvCxnSpPr>
            <a:cxnSpLocks/>
          </p:cNvCxnSpPr>
          <p:nvPr/>
        </p:nvCxnSpPr>
        <p:spPr>
          <a:xfrm>
            <a:off x="1652082" y="3076172"/>
            <a:ext cx="0" cy="2709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258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50EAD-D1CB-4831-BF5C-18D4F9144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our Dataset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DE677-3059-4B8C-87E7-C69DBA283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Enriching the dataset using google play scraper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extract important parameters from the games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latin typeface="Times New Roman" panose="02020603050405020304" pitchFamily="18" charset="0"/>
                <a:ea typeface="DengXian" panose="02010600030101010101" pitchFamily="2" charset="-122"/>
              </a:rPr>
              <a:t>Rating Count </a:t>
            </a:r>
            <a:r>
              <a:rPr lang="en-US" sz="1800" dirty="0">
                <a:latin typeface="Times New Roman" panose="02020603050405020304" pitchFamily="18" charset="0"/>
                <a:ea typeface="DengXian" panose="02010600030101010101" pitchFamily="2" charset="-122"/>
                <a:sym typeface="Wingdings" panose="05000000000000000000" pitchFamily="2" charset="2"/>
              </a:rPr>
              <a:t> </a:t>
            </a:r>
            <a:r>
              <a:rPr lang="en-US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analyze the trustworthiness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1" i="1" dirty="0">
              <a:latin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b="1" i="1" dirty="0">
                <a:latin typeface="Times New Roman" panose="02020603050405020304" pitchFamily="18" charset="0"/>
              </a:rPr>
              <a:t>Enriching the dataset using NLP with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GB" sz="1800" b="1" i="1" dirty="0">
                <a:latin typeface="Times New Roman" panose="02020603050405020304" pitchFamily="18" charset="0"/>
              </a:rPr>
              <a:t> </a:t>
            </a:r>
            <a:r>
              <a:rPr lang="en-GB" sz="1800" dirty="0">
                <a:latin typeface="Times New Roman" panose="02020603050405020304" pitchFamily="18" charset="0"/>
              </a:rPr>
              <a:t>Learning category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Wingdings" panose="05000000000000000000" pitchFamily="2" charset="2"/>
              </a:rPr>
              <a:t> to better classify the games </a:t>
            </a:r>
            <a:endParaRPr lang="en-GB" sz="1800" dirty="0">
              <a:latin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GB" sz="1800" dirty="0">
                <a:latin typeface="Times New Roman" panose="02020603050405020304" pitchFamily="18" charset="0"/>
              </a:rPr>
              <a:t>Age range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Wingdings" panose="05000000000000000000" pitchFamily="2" charset="2"/>
              </a:rPr>
              <a:t> to distinguish different age category games</a:t>
            </a:r>
            <a:endParaRPr lang="en-US" sz="1800" dirty="0">
              <a:latin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0983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E7EAE-7504-453A-B2F4-90BE1A94E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Benchmark for game selection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1E412-9FBF-4092-BDAA-45C121818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Benchmark Dataset (Manually)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120 application</a:t>
            </a:r>
          </a:p>
          <a:p>
            <a:pPr algn="ctr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Evaluation:</a:t>
            </a: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Accuracy</a:t>
            </a:r>
            <a:r>
              <a:rPr lang="en-US" sz="18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distinguish a serious game and non-serious one or any other application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Sensitivity</a:t>
            </a:r>
            <a:r>
              <a:rPr lang="en-US" sz="18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recognize a serious game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Specificity</a:t>
            </a:r>
            <a:r>
              <a:rPr lang="en-US" sz="18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recognize a non-serious game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B51A3D6-5E7C-47B1-9F3B-918FAAD5D312}"/>
              </a:ext>
            </a:extLst>
          </p:cNvPr>
          <p:cNvCxnSpPr>
            <a:cxnSpLocks/>
          </p:cNvCxnSpPr>
          <p:nvPr/>
        </p:nvCxnSpPr>
        <p:spPr>
          <a:xfrm>
            <a:off x="1531869" y="2374490"/>
            <a:ext cx="59337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Arrow: Down 4">
            <a:extLst>
              <a:ext uri="{FF2B5EF4-FFF2-40B4-BE49-F238E27FC236}">
                <a16:creationId xmlns:a16="http://schemas.microsoft.com/office/drawing/2014/main" id="{FFC71970-E16E-453B-AD28-6F6347FEB4E9}"/>
              </a:ext>
            </a:extLst>
          </p:cNvPr>
          <p:cNvSpPr/>
          <p:nvPr/>
        </p:nvSpPr>
        <p:spPr>
          <a:xfrm>
            <a:off x="1448952" y="2374490"/>
            <a:ext cx="393291" cy="4326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BC717268-8108-4755-A51A-93740E849328}"/>
              </a:ext>
            </a:extLst>
          </p:cNvPr>
          <p:cNvSpPr/>
          <p:nvPr/>
        </p:nvSpPr>
        <p:spPr>
          <a:xfrm>
            <a:off x="4302108" y="2374490"/>
            <a:ext cx="393291" cy="4326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963A1910-793D-4378-85E6-7563A74A4D7C}"/>
              </a:ext>
            </a:extLst>
          </p:cNvPr>
          <p:cNvSpPr/>
          <p:nvPr/>
        </p:nvSpPr>
        <p:spPr>
          <a:xfrm>
            <a:off x="7181088" y="2374565"/>
            <a:ext cx="393291" cy="4326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4F717E-9619-4F39-8E3A-994B9AD6C9E2}"/>
              </a:ext>
            </a:extLst>
          </p:cNvPr>
          <p:cNvSpPr txBox="1"/>
          <p:nvPr/>
        </p:nvSpPr>
        <p:spPr>
          <a:xfrm>
            <a:off x="953729" y="3028335"/>
            <a:ext cx="2015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 Random games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27A872-6E0B-4FAB-A825-DC6233E724CC}"/>
              </a:ext>
            </a:extLst>
          </p:cNvPr>
          <p:cNvSpPr txBox="1"/>
          <p:nvPr/>
        </p:nvSpPr>
        <p:spPr>
          <a:xfrm>
            <a:off x="3637935" y="3007416"/>
            <a:ext cx="2153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 Serious Games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CFAF89-21A1-4AFA-861D-4071437E50E3}"/>
              </a:ext>
            </a:extLst>
          </p:cNvPr>
          <p:cNvSpPr txBox="1"/>
          <p:nvPr/>
        </p:nvSpPr>
        <p:spPr>
          <a:xfrm>
            <a:off x="6636775" y="2979173"/>
            <a:ext cx="2335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 Non serious games</a:t>
            </a:r>
          </a:p>
        </p:txBody>
      </p:sp>
    </p:spTree>
    <p:extLst>
      <p:ext uri="{BB962C8B-B14F-4D97-AF65-F5344CB8AC3E}">
        <p14:creationId xmlns:p14="http://schemas.microsoft.com/office/powerpoint/2010/main" val="3337449800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740</TotalTime>
  <Words>187</Words>
  <Application>Microsoft Office PowerPoint</Application>
  <PresentationFormat>On-screen Show (4:3)</PresentationFormat>
  <Paragraphs>51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Symbol</vt:lpstr>
      <vt:lpstr>Times New Roman</vt:lpstr>
      <vt:lpstr>Wingdings</vt:lpstr>
      <vt:lpstr>POLI</vt:lpstr>
      <vt:lpstr>Titolo presentazione sottotitolo</vt:lpstr>
      <vt:lpstr>Filtering serious games from Google Play Store</vt:lpstr>
      <vt:lpstr>PowerPoint Presentation</vt:lpstr>
      <vt:lpstr>Building our Dataset</vt:lpstr>
      <vt:lpstr>Benchmark for game selection 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yuvasree sudarsanan</cp:lastModifiedBy>
  <cp:revision>28</cp:revision>
  <dcterms:created xsi:type="dcterms:W3CDTF">2015-05-26T12:27:57Z</dcterms:created>
  <dcterms:modified xsi:type="dcterms:W3CDTF">2021-12-13T20:30:48Z</dcterms:modified>
</cp:coreProperties>
</file>